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4" r:id="rId23"/>
  </p:sldIdLst>
  <p:sldSz cx="12192000" cy="6858000"/>
  <p:notesSz cx="6858000" cy="12192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66" y="4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0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1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6.jp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9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2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12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80260" y="1455420"/>
            <a:ext cx="8031480" cy="2143125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校园圈：大学生的可信闲置交易社区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" y="3769995"/>
            <a:ext cx="9658350" cy="5715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5-14:48:51-d2t8fktnfo2stf9disd0.png"/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3811905" y="4624705"/>
            <a:ext cx="2044065" cy="5137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11905" y="4712970"/>
            <a:ext cx="2044065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汇报人：钟连庆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5-14:48:51-d2t8fktnfo2stf9disd0.png"/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6057900" y="4624705"/>
            <a:ext cx="2044065" cy="5137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57900" y="4712970"/>
            <a:ext cx="2044065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9-05-14:48:51-d2t8fktnfo2stf9dise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5060" y="2839085"/>
            <a:ext cx="965200" cy="96901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" y="5935980"/>
            <a:ext cx="9658350" cy="5715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5-14:48:51-d2t8fktnfo2stf9dise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040" y="4927600"/>
            <a:ext cx="1383665" cy="10083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5" y="7261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独特卖点：认证信任零物流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5-14:48:51-d2t8fktnfo2stf9disk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5-14:49:54-d2t8g4lnfo2stf9ditc0.jpg"/>
          <p:cNvPicPr>
            <a:picLocks noChangeAspect="1"/>
          </p:cNvPicPr>
          <p:nvPr/>
        </p:nvPicPr>
        <p:blipFill>
          <a:blip r:embed="rId4"/>
          <a:srcRect l="-909" t="57034" r="909" b="24765"/>
          <a:stretch/>
        </p:blipFill>
        <p:spPr>
          <a:xfrm>
            <a:off x="803276" y="1571230"/>
            <a:ext cx="10693400" cy="1946369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2998470" y="5126990"/>
            <a:ext cx="2692400" cy="831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6609080" y="5074920"/>
            <a:ext cx="2692400" cy="8318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5-14:48:51-d2t8fktnfo2stf9disg0.jpg"/>
          <p:cNvPicPr>
            <a:picLocks noChangeAspect="1"/>
          </p:cNvPicPr>
          <p:nvPr/>
        </p:nvPicPr>
        <p:blipFill>
          <a:blip r:embed="rId6"/>
          <a:srcRect t="30065" b="30065"/>
          <a:stretch/>
        </p:blipFill>
        <p:spPr>
          <a:xfrm>
            <a:off x="0" y="6716395"/>
            <a:ext cx="12192000" cy="13843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5-14:48:51-d2t8fktnfo2stf9disf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1086" y="-12257"/>
            <a:ext cx="6120914" cy="37798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976381" y="3829305"/>
            <a:ext cx="356253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经认证的信任网络</a:t>
            </a:r>
            <a:endParaRPr lang="en-US" sz="1600" dirty="0"/>
          </a:p>
        </p:txBody>
      </p:sp>
      <p:sp>
        <p:nvSpPr>
          <p:cNvPr id="10" name="Text 2"/>
          <p:cNvSpPr/>
          <p:nvPr/>
        </p:nvSpPr>
        <p:spPr>
          <a:xfrm>
            <a:off x="900224" y="4137082"/>
            <a:ext cx="336088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交易对象均为可追溯校友，天然高信任，相比开放平台的鱼龙混杂，校园圈构建了独特的信任围栏。</a:t>
            </a:r>
            <a:endParaRPr lang="en-US" sz="1600" dirty="0"/>
          </a:p>
        </p:txBody>
      </p:sp>
      <p:sp>
        <p:nvSpPr>
          <p:cNvPr id="11" name="Text 3"/>
          <p:cNvSpPr/>
          <p:nvPr/>
        </p:nvSpPr>
        <p:spPr>
          <a:xfrm>
            <a:off x="4596974" y="3829305"/>
            <a:ext cx="356253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零物流成本与即时满足</a:t>
            </a:r>
            <a:endParaRPr lang="en-US" sz="1600" dirty="0"/>
          </a:p>
        </p:txBody>
      </p:sp>
      <p:sp>
        <p:nvSpPr>
          <p:cNvPr id="12" name="Text 4"/>
          <p:cNvSpPr/>
          <p:nvPr/>
        </p:nvSpPr>
        <p:spPr>
          <a:xfrm>
            <a:off x="4520817" y="4137082"/>
            <a:ext cx="336088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聚焦线下交易，省去运费和时间成本，上午发布，下午即可在食堂门口成交，体验丝滑。</a:t>
            </a:r>
            <a:endParaRPr 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177612" y="3829305"/>
            <a:ext cx="356253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紧贴学生生命周期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8101455" y="4137082"/>
            <a:ext cx="3360880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运营与校历同步，开学推教材，毕业促清仓，提供通用平台无法比拟的高相关性服务。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53421" y="4174172"/>
            <a:ext cx="568515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用户与增长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4:48:51-d2t8fktnfo2stf9disj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5-14:48:51-d2t8fktnfo2stf9dis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48:51-d2t8fktnfo2stf9disk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目标用户：大二小张的30秒交易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" y="6261100"/>
            <a:ext cx="10727690" cy="8064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5-14:48:51-d2t8fktnfo2stf9disg0.jpg"/>
          <p:cNvPicPr>
            <a:picLocks noChangeAspect="1"/>
          </p:cNvPicPr>
          <p:nvPr/>
        </p:nvPicPr>
        <p:blipFill>
          <a:blip r:embed="rId5"/>
          <a:srcRect t="30065" b="30065"/>
          <a:stretch/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5-14:49:19-d2t8frtnfo2stf9disq0.jpg"/>
          <p:cNvPicPr>
            <a:picLocks noChangeAspect="1"/>
          </p:cNvPicPr>
          <p:nvPr/>
        </p:nvPicPr>
        <p:blipFill>
          <a:blip r:embed="rId6"/>
          <a:srcRect l="1355" r="1355"/>
          <a:stretch/>
        </p:blipFill>
        <p:spPr>
          <a:xfrm>
            <a:off x="7440204" y="1700631"/>
            <a:ext cx="4458831" cy="45825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5-14:48:51-d2t8fktnfo2stf9disg0.jpg"/>
          <p:cNvPicPr>
            <a:picLocks noChangeAspect="1"/>
          </p:cNvPicPr>
          <p:nvPr/>
        </p:nvPicPr>
        <p:blipFill>
          <a:blip r:embed="rId5"/>
          <a:srcRect t="30065" b="30065"/>
          <a:stretch/>
        </p:blipFill>
        <p:spPr>
          <a:xfrm>
            <a:off x="11221085" y="2073275"/>
            <a:ext cx="425450" cy="287147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17272" y="2386444"/>
            <a:ext cx="38940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用户故事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694055" y="2766332"/>
            <a:ext cx="4370705" cy="1909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大二学生小张想卖微积分教材、买宿舍小冰箱，通过校园圈30秒拍照发布，学弟即时聊天，约定图书馆门口当面交易，无运费、无打包、即时收款，平台用真实校友身份与地理围栏解决信任与效率痛点，覆盖整个大学周期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49:22-d2t8fslnfo2stf9dist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755015" y="1941830"/>
            <a:ext cx="3316605" cy="41954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营销策略：线下地推+线上裂变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5-14:48:51-d2t8fktnfo2stf9disk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5-14:48:51-d2t8fktnfo2stf9disig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884680" y="1570355"/>
            <a:ext cx="934085" cy="93408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5-14:49:22-d2t8fslnfo2stf9dist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4423410" y="1954530"/>
            <a:ext cx="3316605" cy="419544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5-14:48:51-d2t8fktnfo2stf9disig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84495" y="1583055"/>
            <a:ext cx="934085" cy="93408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5-14:49:22-d2t8fslnfo2stf9dist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8087995" y="1962150"/>
            <a:ext cx="3316605" cy="41954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5-14:48:51-d2t8fktnfo2stf9disig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17660" y="1590675"/>
            <a:ext cx="934085" cy="934085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5-14:48:51-d2t8fktnfo2stf9disf0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086" y="-12257"/>
            <a:ext cx="6120914" cy="37798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15" y="6378575"/>
            <a:ext cx="10727690" cy="7620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2117725" y="1833880"/>
            <a:ext cx="479425" cy="384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096417" y="2618837"/>
            <a:ext cx="21721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线下地推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1015973" y="3274582"/>
            <a:ext cx="2859341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在宿舍楼、食堂张贴海报，附带下载二维码，迎新周与学生会社团合作，精准触达目标用户。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5711825" y="1846580"/>
            <a:ext cx="479425" cy="384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4764812" y="2631537"/>
            <a:ext cx="21721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线上种草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684368" y="3287282"/>
            <a:ext cx="2859341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联合校园表白墙、资讯类公众号、KOL，小红书发布宿舍改造笔记，通过内容触达学生群体。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9444990" y="1854200"/>
            <a:ext cx="479425" cy="384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8429397" y="2639157"/>
            <a:ext cx="21721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人际裂变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348953" y="3294902"/>
            <a:ext cx="2859341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实施楼长校园大使计划，应用内邀请得曝光券，鼓励用户邀请室友，实现病毒式传播。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53421" y="4174172"/>
            <a:ext cx="568515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盈利与验证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4:48:51-d2t8fktnfo2stf9disj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5-14:48:51-d2t8fktnfo2stf9dis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48:51-d2t8fktnfo2stf9dish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644650" y="537845"/>
            <a:ext cx="4555490" cy="6759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盈利模式：三阶段阶梯变现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5-14:48:51-d2t8fktnfo2stf9disk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5-14:49:14-d2t8fqlnfo2stf9diso0.jpg"/>
          <p:cNvPicPr>
            <a:picLocks noChangeAspect="1"/>
          </p:cNvPicPr>
          <p:nvPr/>
        </p:nvPicPr>
        <p:blipFill>
          <a:blip r:embed="rId5"/>
          <a:srcRect t="7084" b="7084"/>
          <a:stretch/>
        </p:blipFill>
        <p:spPr>
          <a:xfrm>
            <a:off x="7803710" y="4216954"/>
            <a:ext cx="3616245" cy="206927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 rot="5400000" flipV="1">
            <a:off x="2130425" y="3844290"/>
            <a:ext cx="3693160" cy="1143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5-14:48:51-d2t8fktnfo2stf9disg0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7646670" y="0"/>
            <a:ext cx="4545330" cy="61976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019326" y="2112528"/>
            <a:ext cx="21721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积累期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935707" y="2870633"/>
            <a:ext cx="2859341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免费获取用户，全力积累用户基础，建立强大的网络效应，为后续盈利奠定基础。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4280879" y="2112528"/>
            <a:ext cx="21721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探索期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4197260" y="2870633"/>
            <a:ext cx="2859341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推出置顶、高亮等1-2元增值服务，满足用户多样化需求，探索多元盈利途径。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7804769" y="1744229"/>
            <a:ext cx="358395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盈利期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7721150" y="2106007"/>
            <a:ext cx="377552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引入校园周边商家精准广告，实现商业变现，推动平台可持续发展。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49:14-d2t8fqlnfo2stf9disp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" y="1659255"/>
            <a:ext cx="11506835" cy="42240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49:24-d2t8ft5nfo2stf9dit2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52515"/>
            <a:ext cx="12192000" cy="7200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3475" y="6981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MVP验证：小步快跑三步走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2370455" y="3622675"/>
            <a:ext cx="3693160" cy="1143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 rot="5400000" flipV="1">
            <a:off x="6092190" y="3660775"/>
            <a:ext cx="3693160" cy="1143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007516" y="2110837"/>
            <a:ext cx="277889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第一步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927073" y="2858022"/>
            <a:ext cx="2859341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建立宿舍楼闲置群，人工撮合交易，低成本验证学生交易意愿。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727516" y="2110837"/>
            <a:ext cx="277889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第二步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4647073" y="2858022"/>
            <a:ext cx="2859341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用网页表单收集商品信息，手工生成PDF目录分发，逐步完善交易流程。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8325088" y="2110837"/>
            <a:ext cx="277889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第三步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244645" y="2858022"/>
            <a:ext cx="2859341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开发核心功能App，在单一校园试点，目标20%学生覆盖率，验证高交易流动性。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53421" y="4174172"/>
            <a:ext cx="568515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4:48:51-d2t8fktnfo2stf9disj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5-14:48:51-d2t8fktnfo2stf9dis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49:30-d2t8fulnfo2stf9dit3g.jpg"/>
          <p:cNvPicPr>
            <a:picLocks noChangeAspect="1"/>
          </p:cNvPicPr>
          <p:nvPr/>
        </p:nvPicPr>
        <p:blipFill>
          <a:blip r:embed="rId3">
            <a:alphaModFix amt="10000"/>
          </a:blip>
          <a:srcRect l="12638" t="5848" r="12275" b="12863"/>
          <a:stretch/>
        </p:blipFill>
        <p:spPr>
          <a:xfrm>
            <a:off x="2540" y="-16510"/>
            <a:ext cx="1218946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49:23-d2t8fstnfo2stf9dit0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3208655"/>
            <a:ext cx="9843135" cy="14878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4:49:23-d2t8fstnfo2stf9dit0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415" y="1567815"/>
            <a:ext cx="9843135" cy="14878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4:48:51-d2t8fktnfo2stf9disf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25" y="1536700"/>
            <a:ext cx="2234565" cy="153225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708971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路线图：三个月到全国高校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5-14:48:51-d2t8fktnfo2stf9dis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310062"/>
            <a:ext cx="410596" cy="1637554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5-14:49:22-d2t8fslnfo2stf9disu0.jpg"/>
          <p:cNvPicPr>
            <a:picLocks noChangeAspect="1"/>
          </p:cNvPicPr>
          <p:nvPr/>
        </p:nvPicPr>
        <p:blipFill>
          <a:blip r:embed="rId7"/>
          <a:srcRect t="16966" b="16966"/>
          <a:stretch/>
        </p:blipFill>
        <p:spPr>
          <a:xfrm>
            <a:off x="9280525" y="1596390"/>
            <a:ext cx="2159635" cy="142684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5-14:49:24-d2t8ft5nfo2stf9dit1g.png"/>
          <p:cNvPicPr>
            <a:picLocks noChangeAspect="1"/>
          </p:cNvPicPr>
          <p:nvPr/>
        </p:nvPicPr>
        <p:blipFill>
          <a:blip r:embed="rId8"/>
          <a:srcRect t="17901" b="17901"/>
          <a:stretch/>
        </p:blipFill>
        <p:spPr>
          <a:xfrm flipH="1">
            <a:off x="930275" y="3279775"/>
            <a:ext cx="2068830" cy="135255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5-14:49:23-d2t8fstnfo2stf9dit0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955" y="4911090"/>
            <a:ext cx="9843135" cy="148780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5-14:48:55-d2t8fltnfo2stf9dislg.jpg"/>
          <p:cNvPicPr>
            <a:picLocks noChangeAspect="1"/>
          </p:cNvPicPr>
          <p:nvPr/>
        </p:nvPicPr>
        <p:blipFill>
          <a:blip r:embed="rId9"/>
          <a:srcRect t="441" b="441"/>
          <a:stretch/>
        </p:blipFill>
        <p:spPr>
          <a:xfrm>
            <a:off x="9283065" y="4939665"/>
            <a:ext cx="2159635" cy="1426845"/>
          </a:xfrm>
          <a:prstGeom prst="rect">
            <a:avLst/>
          </a:prstGeom>
        </p:spPr>
      </p:pic>
      <p:pic>
        <p:nvPicPr>
          <p:cNvPr id="12" name="Image 9" descr="https://kimi-img.moonshot.cn/pub/slides/slides_tmpl/image/25-09-05-14:48:51-d2t8fktnfo2stf9disf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360" y="3187065"/>
            <a:ext cx="2234565" cy="1532255"/>
          </a:xfrm>
          <a:prstGeom prst="rect">
            <a:avLst/>
          </a:prstGeom>
        </p:spPr>
      </p:pic>
      <p:pic>
        <p:nvPicPr>
          <p:cNvPr id="13" name="Image 10" descr="https://kimi-img.moonshot.cn/pub/slides/slides_tmpl/image/25-09-05-14:48:51-d2t8fktnfo2stf9disf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25" y="4905375"/>
            <a:ext cx="2234565" cy="1532255"/>
          </a:xfrm>
          <a:prstGeom prst="rect">
            <a:avLst/>
          </a:prstGeom>
        </p:spPr>
      </p:pic>
      <p:sp>
        <p:nvSpPr>
          <p:cNvPr id="14" name="Shape 1"/>
          <p:cNvSpPr/>
          <p:nvPr/>
        </p:nvSpPr>
        <p:spPr>
          <a:xfrm>
            <a:off x="1365314" y="15939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2"/>
          <p:cNvSpPr/>
          <p:nvPr/>
        </p:nvSpPr>
        <p:spPr>
          <a:xfrm>
            <a:off x="1365314" y="15939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3"/>
          <p:cNvSpPr/>
          <p:nvPr/>
        </p:nvSpPr>
        <p:spPr>
          <a:xfrm>
            <a:off x="785714" y="2198459"/>
            <a:ext cx="174741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短期</a:t>
            </a: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2879725" y="1623060"/>
            <a:ext cx="615886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3个月内完成MVP开发与试点校园部署，启动线下推广活动，积累初始用户。</a:t>
            </a:r>
            <a:endParaRPr lang="en-US" sz="1600" dirty="0"/>
          </a:p>
        </p:txBody>
      </p:sp>
      <p:sp>
        <p:nvSpPr>
          <p:cNvPr id="18" name="Shape 5"/>
          <p:cNvSpPr/>
          <p:nvPr/>
        </p:nvSpPr>
        <p:spPr>
          <a:xfrm>
            <a:off x="10205149" y="324434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 6"/>
          <p:cNvSpPr/>
          <p:nvPr/>
        </p:nvSpPr>
        <p:spPr>
          <a:xfrm>
            <a:off x="10205149" y="324434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7"/>
          <p:cNvSpPr/>
          <p:nvPr/>
        </p:nvSpPr>
        <p:spPr>
          <a:xfrm>
            <a:off x="9625549" y="3848824"/>
            <a:ext cx="174741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中期</a:t>
            </a:r>
            <a:endParaRPr lang="en-US" sz="1600" dirty="0"/>
          </a:p>
        </p:txBody>
      </p:sp>
      <p:sp>
        <p:nvSpPr>
          <p:cNvPr id="21" name="Text 8"/>
          <p:cNvSpPr/>
          <p:nvPr/>
        </p:nvSpPr>
        <p:spPr>
          <a:xfrm>
            <a:off x="3121660" y="3267710"/>
            <a:ext cx="615886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6-12个月内优化产品，达成20%覆盖率，复制模式至3-5所同类型高校，扩大影响力。</a:t>
            </a:r>
            <a:endParaRPr lang="en-US" sz="1600" dirty="0"/>
          </a:p>
        </p:txBody>
      </p:sp>
      <p:sp>
        <p:nvSpPr>
          <p:cNvPr id="22" name="Shape 9"/>
          <p:cNvSpPr/>
          <p:nvPr/>
        </p:nvSpPr>
        <p:spPr>
          <a:xfrm>
            <a:off x="1365314" y="496265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10"/>
          <p:cNvSpPr/>
          <p:nvPr/>
        </p:nvSpPr>
        <p:spPr>
          <a:xfrm>
            <a:off x="1365314" y="496265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4" name="Text 11"/>
          <p:cNvSpPr/>
          <p:nvPr/>
        </p:nvSpPr>
        <p:spPr>
          <a:xfrm>
            <a:off x="785714" y="5567134"/>
            <a:ext cx="174741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长期</a:t>
            </a:r>
            <a:endParaRPr lang="en-US" sz="1600" dirty="0"/>
          </a:p>
        </p:txBody>
      </p:sp>
      <p:sp>
        <p:nvSpPr>
          <p:cNvPr id="25" name="Text 12"/>
          <p:cNvSpPr/>
          <p:nvPr/>
        </p:nvSpPr>
        <p:spPr>
          <a:xfrm>
            <a:off x="2882265" y="4966335"/>
            <a:ext cx="6158865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1-2年内覆盖全国主要高校，成为校园闲置交易第一入口，拓展更多校园场景服务。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48:51-d2t8fktnfo2stf9disj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" y="1854835"/>
            <a:ext cx="11041380" cy="25927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49:14-d2t8fqlnfo2stf9diso0.jpg"/>
          <p:cNvPicPr>
            <a:picLocks noChangeAspect="1"/>
          </p:cNvPicPr>
          <p:nvPr/>
        </p:nvPicPr>
        <p:blipFill>
          <a:blip r:embed="rId4">
            <a:alphaModFix amt="32000"/>
          </a:blip>
          <a:srcRect t="32569" b="32569"/>
          <a:stretch/>
        </p:blipFill>
        <p:spPr>
          <a:xfrm>
            <a:off x="702310" y="1854835"/>
            <a:ext cx="11041380" cy="259207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4:49:22-d2t8fslnfo2stf9disu0.jpg"/>
          <p:cNvPicPr>
            <a:picLocks noChangeAspect="1"/>
          </p:cNvPicPr>
          <p:nvPr/>
        </p:nvPicPr>
        <p:blipFill>
          <a:blip r:embed="rId5"/>
          <a:srcRect l="11713" r="11713"/>
          <a:stretch/>
        </p:blipFill>
        <p:spPr>
          <a:xfrm>
            <a:off x="7924801" y="1641644"/>
            <a:ext cx="3571874" cy="4663722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4:48:51-d2t8fktnfo2stf9dis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感谢聆听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810951" y="4760274"/>
            <a:ext cx="479014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感谢语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701996" y="5106716"/>
            <a:ext cx="6772862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感谢您的关注与支持，期待与您共同见证校园圈的成长与发展。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48:51-d2t8fktnfo2stf9disj0.png"/>
          <p:cNvPicPr>
            <a:picLocks noChangeAspect="1"/>
          </p:cNvPicPr>
          <p:nvPr/>
        </p:nvPicPr>
        <p:blipFill>
          <a:blip r:embed="rId3"/>
          <a:srcRect l="-4774" t="-14610" r="-3358" b="-10349"/>
          <a:stretch/>
        </p:blipFill>
        <p:spPr>
          <a:xfrm>
            <a:off x="5716905" y="4846955"/>
            <a:ext cx="5652135" cy="10680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48:51-d2t8fktnfo2stf9disj0.png"/>
          <p:cNvPicPr>
            <a:picLocks noChangeAspect="1"/>
          </p:cNvPicPr>
          <p:nvPr/>
        </p:nvPicPr>
        <p:blipFill>
          <a:blip r:embed="rId3"/>
          <a:srcRect l="-4774" t="-14610" r="-3358" b="-10349"/>
          <a:stretch/>
        </p:blipFill>
        <p:spPr>
          <a:xfrm>
            <a:off x="5716905" y="3782695"/>
            <a:ext cx="5652135" cy="106807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4:48:51-d2t8fktnfo2stf9disj0.png"/>
          <p:cNvPicPr>
            <a:picLocks noChangeAspect="1"/>
          </p:cNvPicPr>
          <p:nvPr/>
        </p:nvPicPr>
        <p:blipFill>
          <a:blip r:embed="rId3"/>
          <a:srcRect l="-4774" t="-14610" r="-3358" b="-10349"/>
          <a:stretch/>
        </p:blipFill>
        <p:spPr>
          <a:xfrm>
            <a:off x="5716905" y="2757170"/>
            <a:ext cx="5652135" cy="106807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4:48:51-d2t8fktnfo2stf9disj0.png"/>
          <p:cNvPicPr>
            <a:picLocks noChangeAspect="1"/>
          </p:cNvPicPr>
          <p:nvPr/>
        </p:nvPicPr>
        <p:blipFill>
          <a:blip r:embed="rId3"/>
          <a:srcRect l="-4774" t="-14610" r="-3358" b="-10349"/>
          <a:stretch/>
        </p:blipFill>
        <p:spPr>
          <a:xfrm>
            <a:off x="5716905" y="1722755"/>
            <a:ext cx="5652135" cy="106807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4:48:51-d2t8fktnfo2stf9disj0.png"/>
          <p:cNvPicPr>
            <a:picLocks noChangeAspect="1"/>
          </p:cNvPicPr>
          <p:nvPr/>
        </p:nvPicPr>
        <p:blipFill>
          <a:blip r:embed="rId3"/>
          <a:srcRect l="-4774" t="-14610" r="-3358" b="-10349"/>
          <a:stretch/>
        </p:blipFill>
        <p:spPr>
          <a:xfrm>
            <a:off x="5716905" y="718185"/>
            <a:ext cx="5652135" cy="106807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" y="6261100"/>
            <a:ext cx="10727690" cy="80645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5-14:48:51-d2t8fktnfo2stf9disg0.jpg"/>
          <p:cNvPicPr>
            <a:picLocks noChangeAspect="1"/>
          </p:cNvPicPr>
          <p:nvPr/>
        </p:nvPicPr>
        <p:blipFill>
          <a:blip r:embed="rId5"/>
          <a:srcRect t="30065" b="30065"/>
          <a:stretch/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13740" y="808355"/>
            <a:ext cx="1699260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 录</a:t>
            </a:r>
            <a:endParaRPr lang="en-US" sz="1600" dirty="0"/>
          </a:p>
        </p:txBody>
      </p:sp>
      <p:sp>
        <p:nvSpPr>
          <p:cNvPr id="10" name="Text 1"/>
          <p:cNvSpPr/>
          <p:nvPr/>
        </p:nvSpPr>
        <p:spPr>
          <a:xfrm>
            <a:off x="713741" y="1387304"/>
            <a:ext cx="4366260" cy="1019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6600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11" name="Image 7" descr="https://kimi-img.moonshot.cn/pub/slides/slides_tmpl/image/25-09-05-14:48:51-d2t8fktnfo2stf9dis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090" y="197485"/>
            <a:ext cx="1682750" cy="628015"/>
          </a:xfrm>
          <a:prstGeom prst="rect">
            <a:avLst/>
          </a:prstGeom>
        </p:spPr>
      </p:pic>
      <p:pic>
        <p:nvPicPr>
          <p:cNvPr id="12" name="Image 8" descr="https://kimi-img.moonshot.cn/pub/slides/slides_tmpl/image/25-09-05-14:48:51-d2t8fktnfo2stf9disl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835" y="2530475"/>
            <a:ext cx="3164205" cy="3125470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6321960" y="1038463"/>
            <a:ext cx="51295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7112635" y="1120140"/>
            <a:ext cx="38404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项目速览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6321960" y="2038346"/>
            <a:ext cx="51295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7112635" y="2105660"/>
            <a:ext cx="38404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解法与价值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6295601" y="3052179"/>
            <a:ext cx="692671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7112635" y="3148330"/>
            <a:ext cx="384111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用户与增长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6321656" y="4070855"/>
            <a:ext cx="6405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7112635" y="4164965"/>
            <a:ext cx="38404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盈利与验证</a:t>
            </a:r>
            <a:endParaRPr lang="en-US" sz="1600" dirty="0"/>
          </a:p>
        </p:txBody>
      </p:sp>
      <p:sp>
        <p:nvSpPr>
          <p:cNvPr id="21" name="Text 10"/>
          <p:cNvSpPr/>
          <p:nvPr/>
        </p:nvSpPr>
        <p:spPr>
          <a:xfrm>
            <a:off x="6321656" y="5126618"/>
            <a:ext cx="6405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2" name="Text 11"/>
          <p:cNvSpPr/>
          <p:nvPr/>
        </p:nvSpPr>
        <p:spPr>
          <a:xfrm>
            <a:off x="7112635" y="5213350"/>
            <a:ext cx="38404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e8331d71a9549f3d4663ab15e9adb6b">
            <a:hlinkClick r:id="" action="ppaction://media"/>
            <a:extLst>
              <a:ext uri="{FF2B5EF4-FFF2-40B4-BE49-F238E27FC236}">
                <a16:creationId xmlns:a16="http://schemas.microsoft.com/office/drawing/2014/main" id="{72C9F27D-3221-6C0F-B859-F20B259A63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1418" y="1147970"/>
            <a:ext cx="8252423" cy="46419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627BEA-5DF6-EB0A-8245-EA8AAE068F35}"/>
              </a:ext>
            </a:extLst>
          </p:cNvPr>
          <p:cNvSpPr txBox="1"/>
          <p:nvPr/>
        </p:nvSpPr>
        <p:spPr>
          <a:xfrm>
            <a:off x="755374" y="52677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项目类似展示</a:t>
            </a:r>
          </a:p>
        </p:txBody>
      </p:sp>
    </p:spTree>
    <p:extLst>
      <p:ext uri="{BB962C8B-B14F-4D97-AF65-F5344CB8AC3E}">
        <p14:creationId xmlns:p14="http://schemas.microsoft.com/office/powerpoint/2010/main" val="221050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fd084a209fad10de9dc5755c63f52c7">
            <a:hlinkClick r:id="" action="ppaction://media"/>
            <a:extLst>
              <a:ext uri="{FF2B5EF4-FFF2-40B4-BE49-F238E27FC236}">
                <a16:creationId xmlns:a16="http://schemas.microsoft.com/office/drawing/2014/main" id="{CCE5A1F8-DF38-B42A-39C4-9D3FA3F5CE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2491" y="876563"/>
            <a:ext cx="8482669" cy="477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85" y="2591435"/>
            <a:ext cx="4871085" cy="74295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23875" y="1462405"/>
            <a:ext cx="6614160" cy="134620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dirty="0">
                <a:solidFill>
                  <a:srgbClr val="0D0D0D"/>
                </a:solidFill>
                <a:latin typeface="仓耳玄三M W05" pitchFamily="34" charset="0"/>
                <a:ea typeface="仓耳玄三M W05" pitchFamily="34" charset="-122"/>
                <a:cs typeface="仓耳玄三M W05" pitchFamily="34" charset="-120"/>
              </a:rPr>
              <a:t>感谢大家观看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5-14:48:51-d2t8fktnfo2stf9disd0.png"/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831215" y="4104640"/>
            <a:ext cx="2379980" cy="5137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1215" y="4192905"/>
            <a:ext cx="2379980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汇报人：钟连庆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9-05-14:48:51-d2t8fktnfo2stf9disd0.png"/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3642995" y="4104640"/>
            <a:ext cx="2379980" cy="5137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42995" y="4192905"/>
            <a:ext cx="2379980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</a:t>
            </a:r>
            <a:endParaRPr lang="en-US" sz="1600" dirty="0"/>
          </a:p>
        </p:txBody>
      </p:sp>
      <p:pic>
        <p:nvPicPr>
          <p:cNvPr id="8" name="Image 2" descr="https://kimi-img.moonshot.cn/pub/slides/slides_tmpl/image/25-09-05-14:49:38-d2t8g0lnfo2stf9dit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" y="663575"/>
            <a:ext cx="545465" cy="523240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850" y="743585"/>
            <a:ext cx="10047605" cy="94615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9-05-14:49:39-d2t8g0tnfo2stf9dit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975" y="941705"/>
            <a:ext cx="5454015" cy="5341620"/>
          </a:xfrm>
          <a:prstGeom prst="rect">
            <a:avLst/>
          </a:prstGeom>
        </p:spPr>
      </p:pic>
      <p:pic>
        <p:nvPicPr>
          <p:cNvPr id="11" name="Image 5" descr="https://kimi-img.moonshot.cn/pub/slides/slides_tmpl/image/25-09-05-14:49:38-d2t8g0lnfo2stf9dit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450" y="5785485"/>
            <a:ext cx="496570" cy="477520"/>
          </a:xfrm>
          <a:prstGeom prst="rect">
            <a:avLst/>
          </a:prstGeom>
        </p:spPr>
      </p:pic>
      <p:pic>
        <p:nvPicPr>
          <p:cNvPr id="12" name="Image 6" descr="https://kimi-img.moonshot.cn/pub/slides/slides_tmpl/image/25-09-05-14:48:51-d2t8fktnfo2stf9disg0.jpg"/>
          <p:cNvPicPr>
            <a:picLocks noChangeAspect="1"/>
          </p:cNvPicPr>
          <p:nvPr/>
        </p:nvPicPr>
        <p:blipFill>
          <a:blip r:embed="rId7"/>
          <a:srcRect t="30065" b="30065"/>
          <a:stretch/>
        </p:blipFill>
        <p:spPr>
          <a:xfrm>
            <a:off x="0" y="6343015"/>
            <a:ext cx="12192000" cy="514985"/>
          </a:xfrm>
          <a:prstGeom prst="rect">
            <a:avLst/>
          </a:prstGeom>
        </p:spPr>
      </p:pic>
      <p:pic>
        <p:nvPicPr>
          <p:cNvPr id="13" name="Image 7" descr="https://kimi-img.moonshot.cn/pub/slides/slides_tmpl/image/25-09-05-14:48:51-d2t8fktnfo2stf9disg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75" y="5655310"/>
            <a:ext cx="1682750" cy="628015"/>
          </a:xfrm>
          <a:prstGeom prst="rect">
            <a:avLst/>
          </a:prstGeom>
        </p:spPr>
      </p:pic>
      <p:pic>
        <p:nvPicPr>
          <p:cNvPr id="14" name="Image 8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225" y="6012815"/>
            <a:ext cx="613156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53421" y="4174172"/>
            <a:ext cx="568515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项目速览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4:48:51-d2t8fktnfo2stf9disj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5-14:48:51-d2t8fktnfo2stf9dis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49:56-d2t8g55nfo2stf9ditcg.jpg"/>
          <p:cNvPicPr>
            <a:picLocks noChangeAspect="1"/>
          </p:cNvPicPr>
          <p:nvPr/>
        </p:nvPicPr>
        <p:blipFill>
          <a:blip r:embed="rId3"/>
          <a:srcRect t="31464" b="31464"/>
          <a:stretch/>
        </p:blipFill>
        <p:spPr>
          <a:xfrm>
            <a:off x="-7620" y="4131310"/>
            <a:ext cx="12186920" cy="27146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48:51-d2t8fktnfo2stf9disk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我们做什么：校园版闲鱼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>
            <a:off x="464185" y="3809365"/>
            <a:ext cx="6426835" cy="76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38051" y="1996392"/>
            <a:ext cx="479014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项目定位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4330074" y="2391649"/>
            <a:ext cx="7241667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校园圈是一款专为大学生设计的超本地化P2P闲置交易App，通过学生身份认证构建封闭可信的交易社区，鼓励线下当面交易，消除物流成本与欺诈风险，致力于成为校园版的闲鱼，更安全、便捷、懂学生。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48:51-d2t8fktnfo2stf9dish0.png"/>
          <p:cNvPicPr>
            <a:picLocks noChangeAspect="1"/>
          </p:cNvPicPr>
          <p:nvPr/>
        </p:nvPicPr>
        <p:blipFill>
          <a:blip r:embed="rId3"/>
          <a:srcRect l="-1807" t="-8910" r="-1695" b="-4387"/>
          <a:stretch/>
        </p:blipFill>
        <p:spPr>
          <a:xfrm>
            <a:off x="746760" y="1559560"/>
            <a:ext cx="10918190" cy="16344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49:22-d2t8fslnfo2stf9dis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" y="-12700"/>
            <a:ext cx="17208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市场痛点：大学生交易困境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5-14:49:22-d2t8fslnfo2stf9disvg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4286" y="-12257"/>
            <a:ext cx="8457714" cy="224669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5-14:48:51-d2t8fktnfo2stf9dish0.png"/>
          <p:cNvPicPr>
            <a:picLocks noChangeAspect="1"/>
          </p:cNvPicPr>
          <p:nvPr/>
        </p:nvPicPr>
        <p:blipFill>
          <a:blip r:embed="rId3"/>
          <a:srcRect l="-1807" t="-8910" r="-1695" b="-4387"/>
          <a:stretch/>
        </p:blipFill>
        <p:spPr>
          <a:xfrm>
            <a:off x="746760" y="3194050"/>
            <a:ext cx="10918190" cy="163449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5-14:48:51-d2t8fktnfo2stf9dish0.png"/>
          <p:cNvPicPr>
            <a:picLocks noChangeAspect="1"/>
          </p:cNvPicPr>
          <p:nvPr/>
        </p:nvPicPr>
        <p:blipFill>
          <a:blip r:embed="rId3"/>
          <a:srcRect l="-1807" t="-8910" r="-1695" b="-4387"/>
          <a:stretch/>
        </p:blipFill>
        <p:spPr>
          <a:xfrm>
            <a:off x="746760" y="4803140"/>
            <a:ext cx="10918190" cy="163449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1248816" y="1886797"/>
            <a:ext cx="389468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通用平台的痛点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1147104" y="2194574"/>
            <a:ext cx="9897792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通用闲置交易平台邮费高、打包发货耗时，职业卖家多，个人卖家商品被淹没，学生交易成本高，体验差。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1248816" y="3508587"/>
            <a:ext cx="389468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信任问题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1147104" y="3816364"/>
            <a:ext cx="9897792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学生担心在网络上遇到骗子，与社会人士交易信任成本高，沟通困难，交易安全无保障。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1248816" y="5130377"/>
            <a:ext cx="389468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校园群的低效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1147104" y="5438154"/>
            <a:ext cx="9897792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校园群和论坛信息杂乱，无法搜索筛选，信息很快被刷走，交易成功率低，急需更高效的交易渠道。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53421" y="4174172"/>
            <a:ext cx="568515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解法与价值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5-14:48:51-d2t8fktnfo2stf9disjg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5-14:48:51-d2t8fktnfo2stf9dis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4:49:25-d2t8ftdnfo2stf9dit2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59825" y="1498795"/>
            <a:ext cx="5200339" cy="2304488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4:49:25-d2t8ftdnfo2stf9dit2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6259825" y="4046219"/>
            <a:ext cx="5200339" cy="2304488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4:49:25-d2t8ftdnfo2stf9dit2g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31838" y="4046219"/>
            <a:ext cx="5200339" cy="2304488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4:49:25-d2t8ftdnfo2stf9dit3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38" y="1498795"/>
            <a:ext cx="5200339" cy="2304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789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解决方案：四闭环交易体系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5-14:48:51-d2t8fktnfo2stf9dis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5-14:48:51-d2t8fktnfo2stf9disg0.jpg"/>
          <p:cNvPicPr>
            <a:picLocks noChangeAspect="1"/>
          </p:cNvPicPr>
          <p:nvPr/>
        </p:nvPicPr>
        <p:blipFill>
          <a:blip r:embed="rId6"/>
          <a:srcRect t="30065" b="30065"/>
          <a:stretch/>
        </p:blipFill>
        <p:spPr>
          <a:xfrm>
            <a:off x="8456930" y="0"/>
            <a:ext cx="3735070" cy="50927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5-14:48:51-d2t8fktnfo2stf9disf0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9" y="6542213"/>
            <a:ext cx="6120914" cy="377985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1338944" y="1747984"/>
            <a:ext cx="43707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身份闭环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1059570" y="2000049"/>
            <a:ext cx="4741301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强制使用.edu邮箱或学生证认证，确保所有用户均为真实校友，从源头构建信任，让交易更安心。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1338944" y="4232565"/>
            <a:ext cx="43707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地理闭环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1059570" y="4484630"/>
            <a:ext cx="4741301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基于地理位置围栏，商品信息仅限本校可见，高度相关，精准匹配学生需求，避免无效信息干扰。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6837261" y="1747984"/>
            <a:ext cx="43707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交易闭环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6557887" y="2000049"/>
            <a:ext cx="4741301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内置即时聊天功能，引导学生进行线下当面交易，零物流成本，即时收款，交易更高效便捷。</a:t>
            </a:r>
            <a:endParaRPr lang="en-US" sz="1600" dirty="0"/>
          </a:p>
        </p:txBody>
      </p:sp>
      <p:sp>
        <p:nvSpPr>
          <p:cNvPr id="16" name="Text 7"/>
          <p:cNvSpPr/>
          <p:nvPr/>
        </p:nvSpPr>
        <p:spPr>
          <a:xfrm>
            <a:off x="6837261" y="4232565"/>
            <a:ext cx="43707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内容闭环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6557887" y="4484630"/>
            <a:ext cx="4741301" cy="640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提供教材、宿舍电器等定制化分类，精准匹配学生需求，快速找到所需商品，提升交易体验。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侧面, 仪表, 机器, 标志&#10;&#10;AI 生成的内容可能不正确。">
            <a:extLst>
              <a:ext uri="{FF2B5EF4-FFF2-40B4-BE49-F238E27FC236}">
                <a16:creationId xmlns:a16="http://schemas.microsoft.com/office/drawing/2014/main" id="{1C93E4C8-1D2D-823E-BB51-A1877BE8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31" y="592784"/>
            <a:ext cx="5531069" cy="5531069"/>
          </a:xfrm>
          <a:prstGeom prst="rect">
            <a:avLst/>
          </a:prstGeom>
        </p:spPr>
      </p:pic>
      <p:pic>
        <p:nvPicPr>
          <p:cNvPr id="9" name="图片 8" descr="图形用户界面, 文本, 应用程序, 聊天或短信&#10;&#10;AI 生成的内容可能不正确。">
            <a:extLst>
              <a:ext uri="{FF2B5EF4-FFF2-40B4-BE49-F238E27FC236}">
                <a16:creationId xmlns:a16="http://schemas.microsoft.com/office/drawing/2014/main" id="{A3FAD9AB-F336-788F-790A-2C47A9853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02" y="592785"/>
            <a:ext cx="5284601" cy="553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86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215" y="6626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kern="0" spc="3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核心功能：安全高效极致体验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" y="2543175"/>
            <a:ext cx="10727690" cy="7620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" y="3886200"/>
            <a:ext cx="10727690" cy="7620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5-14:48:51-d2t8fktnfo2stf9disd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5" y="5159375"/>
            <a:ext cx="10727690" cy="762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5-14:48:51-d2t8fktnfo2stf9disg0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619240"/>
            <a:ext cx="12192000" cy="25273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8" y="1607820"/>
            <a:ext cx="450850" cy="689610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8" y="2908300"/>
            <a:ext cx="450850" cy="68961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8" y="4203065"/>
            <a:ext cx="450850" cy="68961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5-14:48:51-d2t8fktnfo2stf9disk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28" y="5503545"/>
            <a:ext cx="450850" cy="689610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5-14:48:51-d2t8fktnfo2stf9disk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80000">
            <a:off x="10479238" y="-26852"/>
            <a:ext cx="410596" cy="1637554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1211944" y="1481919"/>
            <a:ext cx="43707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安全入门</a:t>
            </a:r>
            <a:endParaRPr lang="en-US" sz="1600" dirty="0"/>
          </a:p>
        </p:txBody>
      </p:sp>
      <p:sp>
        <p:nvSpPr>
          <p:cNvPr id="13" name="Text 2"/>
          <p:cNvSpPr/>
          <p:nvPr/>
        </p:nvSpPr>
        <p:spPr>
          <a:xfrm>
            <a:off x="1135770" y="1695884"/>
            <a:ext cx="10065630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学生身份认证系统是平台的信任基石，从源头确保交易安全，让每一位用户都能放心交易。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1211944" y="2776103"/>
            <a:ext cx="43707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高效交易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1135770" y="2990068"/>
            <a:ext cx="10065630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地理围栏市场只展示本校商品，定制分类快速锁定需求，节省时间和精力，提升交易效率。</a:t>
            </a:r>
            <a:endParaRPr lang="en-US" sz="1600" dirty="0"/>
          </a:p>
        </p:txBody>
      </p:sp>
      <p:sp>
        <p:nvSpPr>
          <p:cNvPr id="16" name="Text 5"/>
          <p:cNvSpPr/>
          <p:nvPr/>
        </p:nvSpPr>
        <p:spPr>
          <a:xfrm>
            <a:off x="1211944" y="4082987"/>
            <a:ext cx="43707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顺畅沟通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1135770" y="4296952"/>
            <a:ext cx="10065630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应用内即时聊天功能方便用户议价和约定交易地点，沟通无障碍，交易更顺畅。</a:t>
            </a:r>
            <a:endParaRPr lang="en-US" sz="1600" dirty="0"/>
          </a:p>
        </p:txBody>
      </p:sp>
      <p:sp>
        <p:nvSpPr>
          <p:cNvPr id="18" name="Text 7"/>
          <p:cNvSpPr/>
          <p:nvPr/>
        </p:nvSpPr>
        <p:spPr>
          <a:xfrm>
            <a:off x="1211944" y="5401301"/>
            <a:ext cx="437070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kern="0" spc="11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秩序保障</a:t>
            </a:r>
            <a:endParaRPr lang="en-US" sz="1600" dirty="0"/>
          </a:p>
        </p:txBody>
      </p:sp>
      <p:sp>
        <p:nvSpPr>
          <p:cNvPr id="19" name="Text 8"/>
          <p:cNvSpPr/>
          <p:nvPr/>
        </p:nvSpPr>
        <p:spPr>
          <a:xfrm>
            <a:off x="1135770" y="5615266"/>
            <a:ext cx="10065630" cy="3200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后台管理系统负责内容审核与纠纷调解，维护社区秩序，保障用户权益，营造健康交易环境。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410</Words>
  <Application>Microsoft Office PowerPoint</Application>
  <PresentationFormat>宽屏</PresentationFormat>
  <Paragraphs>124</Paragraphs>
  <Slides>22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MiSans</vt:lpstr>
      <vt:lpstr>仓耳玄三M W05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校园圈：大学生的可信闲置交易社区</dc:title>
  <dc:subject>校园圈：大学生的可信闲置交易社区</dc:subject>
  <dc:creator>Kimi</dc:creator>
  <cp:lastModifiedBy>FAN, WENTAO (UG)</cp:lastModifiedBy>
  <cp:revision>2</cp:revision>
  <dcterms:created xsi:type="dcterms:W3CDTF">2025-10-17T01:10:56Z</dcterms:created>
  <dcterms:modified xsi:type="dcterms:W3CDTF">2025-10-22T04:08:21Z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{"Label":"校园圈：大学生的可信闲置交易社区","ContentProducer":"001191110108MACG2KBH8F10000","ProduceID":"d3opdm7tuanm8feemmk0","ReservedCode1":"","ContentPropagator":"001191110108MACG2KBH8F20000","PropagateID":"d3opdm7tuanm8feemmk0","ReservedCode2":""}</vt:lpwstr>
  </property>
</Properties>
</file>